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48" r:id="rId1"/>
  </p:sldMasterIdLst>
  <p:notesMasterIdLst>
    <p:notesMasterId r:id="rId20"/>
  </p:notesMasterIdLst>
  <p:sldIdLst>
    <p:sldId id="260" r:id="rId2"/>
    <p:sldId id="257" r:id="rId3"/>
    <p:sldId id="316" r:id="rId4"/>
    <p:sldId id="323" r:id="rId5"/>
    <p:sldId id="315" r:id="rId6"/>
    <p:sldId id="317" r:id="rId7"/>
    <p:sldId id="324" r:id="rId8"/>
    <p:sldId id="329" r:id="rId9"/>
    <p:sldId id="332" r:id="rId10"/>
    <p:sldId id="333" r:id="rId11"/>
    <p:sldId id="334" r:id="rId12"/>
    <p:sldId id="335" r:id="rId13"/>
    <p:sldId id="336" r:id="rId14"/>
    <p:sldId id="338" r:id="rId15"/>
    <p:sldId id="337" r:id="rId16"/>
    <p:sldId id="340" r:id="rId17"/>
    <p:sldId id="339" r:id="rId18"/>
    <p:sldId id="273" r:id="rId19"/>
  </p:sldIdLst>
  <p:sldSz cx="9144000" cy="5143500" type="screen16x9"/>
  <p:notesSz cx="6858000" cy="9144000"/>
  <p:embeddedFontLst>
    <p:embeddedFont>
      <p:font typeface="이롭게 바탕체 Medium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551"/>
    <a:srgbClr val="F8CF3A"/>
    <a:srgbClr val="3B3919"/>
    <a:srgbClr val="2D3222"/>
    <a:srgbClr val="1E2352"/>
    <a:srgbClr val="383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2874" autoAdjust="0"/>
  </p:normalViewPr>
  <p:slideViewPr>
    <p:cSldViewPr>
      <p:cViewPr varScale="1">
        <p:scale>
          <a:sx n="139" d="100"/>
          <a:sy n="139" d="100"/>
        </p:scale>
        <p:origin x="1080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40215-389D-4EFD-98FC-8D632BE219A0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F090C-C392-4741-85B4-5A4258BAA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2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41630" y="3291830"/>
            <a:ext cx="2959130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이롭게 바탕체 Medium" pitchFamily="50" charset="-127"/>
                <a:ea typeface="이롭게 바탕체 Medium" pitchFamily="50" charset="-127"/>
              </a:rPr>
              <a:t>2017103975 </a:t>
            </a:r>
            <a:r>
              <a:rPr lang="ko-KR" altLang="en-US" sz="1600" dirty="0">
                <a:latin typeface="이롭게 바탕체 Medium" pitchFamily="50" charset="-127"/>
                <a:ea typeface="이롭게 바탕체 Medium" pitchFamily="50" charset="-127"/>
              </a:rPr>
              <a:t>김용재</a:t>
            </a:r>
            <a:endParaRPr lang="en-US" altLang="ko-KR" sz="1600" dirty="0">
              <a:latin typeface="이롭게 바탕체 Medium" pitchFamily="50" charset="-127"/>
              <a:ea typeface="이롭게 바탕체 Medium" pitchFamily="50" charset="-127"/>
            </a:endParaRPr>
          </a:p>
          <a:p>
            <a:pPr algn="ctr"/>
            <a:r>
              <a:rPr lang="ko-KR" altLang="en-US" sz="1600" dirty="0">
                <a:latin typeface="이롭게 바탕체 Medium" pitchFamily="50" charset="-127"/>
                <a:ea typeface="이롭게 바탕체 Medium" pitchFamily="50" charset="-127"/>
              </a:rPr>
              <a:t>컴퓨터공학과</a:t>
            </a:r>
            <a:endParaRPr lang="en-US" altLang="ko-KR" sz="1600" dirty="0">
              <a:latin typeface="이롭게 바탕체 Medium" pitchFamily="50" charset="-127"/>
              <a:ea typeface="이롭게 바탕체 Medium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539552" y="411510"/>
            <a:ext cx="835292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18854" y="1067966"/>
            <a:ext cx="596739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캡스톤</a:t>
            </a:r>
            <a:r>
              <a:rPr lang="ko-KR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 디자인</a:t>
            </a:r>
            <a:r>
              <a:rPr lang="en-US" altLang="ko-KR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2 </a:t>
            </a:r>
            <a:r>
              <a:rPr lang="ko-KR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9AEB5-AB73-C161-9AA4-C9098CB3CC66}"/>
              </a:ext>
            </a:extLst>
          </p:cNvPr>
          <p:cNvSpPr txBox="1"/>
          <p:nvPr/>
        </p:nvSpPr>
        <p:spPr>
          <a:xfrm>
            <a:off x="971600" y="1551025"/>
            <a:ext cx="596739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GAN </a:t>
            </a:r>
            <a:r>
              <a:rPr lang="ko-KR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모델을 이용한 고양이 그림 </a:t>
            </a:r>
            <a:r>
              <a:rPr lang="ko-KR" alt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생성기</a:t>
            </a:r>
            <a:endParaRPr lang="ko-KR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82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979712" y="411510"/>
            <a:ext cx="691276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전체 연구 내용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9CAC2-8B65-A805-4774-C25BE78249BF}"/>
              </a:ext>
            </a:extLst>
          </p:cNvPr>
          <p:cNvSpPr txBox="1"/>
          <p:nvPr/>
        </p:nvSpPr>
        <p:spPr>
          <a:xfrm>
            <a:off x="539552" y="68403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개요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2C529CB-741C-7189-448A-76981515B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23" y="1195105"/>
            <a:ext cx="5806354" cy="32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979712" y="411510"/>
            <a:ext cx="691276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전체 연구 내용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9CAC2-8B65-A805-4774-C25BE78249BF}"/>
              </a:ext>
            </a:extLst>
          </p:cNvPr>
          <p:cNvSpPr txBox="1"/>
          <p:nvPr/>
        </p:nvSpPr>
        <p:spPr>
          <a:xfrm>
            <a:off x="539552" y="68403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5F466-9F6D-E57A-C18A-C442DA78EF52}"/>
              </a:ext>
            </a:extLst>
          </p:cNvPr>
          <p:cNvSpPr txBox="1"/>
          <p:nvPr/>
        </p:nvSpPr>
        <p:spPr>
          <a:xfrm>
            <a:off x="683568" y="119737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40C37-AC16-183A-6191-26F4EE7401EB}"/>
              </a:ext>
            </a:extLst>
          </p:cNvPr>
          <p:cNvSpPr txBox="1"/>
          <p:nvPr/>
        </p:nvSpPr>
        <p:spPr>
          <a:xfrm>
            <a:off x="1133618" y="1730704"/>
            <a:ext cx="385242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</a:t>
            </a:r>
          </a:p>
          <a:p>
            <a:endParaRPr lang="en-US" altLang="ko-KR" dirty="0"/>
          </a:p>
          <a:p>
            <a:r>
              <a:rPr lang="en-US" altLang="ko-KR" sz="1400" dirty="0" err="1"/>
              <a:t>Colab</a:t>
            </a:r>
            <a:r>
              <a:rPr lang="en-US" altLang="ko-KR" sz="1400" dirty="0"/>
              <a:t> pro+</a:t>
            </a:r>
          </a:p>
          <a:p>
            <a:endParaRPr lang="en-US" altLang="ko-KR" sz="1400" dirty="0"/>
          </a:p>
          <a:p>
            <a:r>
              <a:rPr lang="en-US" altLang="ko-KR" dirty="0"/>
              <a:t>Server</a:t>
            </a:r>
          </a:p>
          <a:p>
            <a:endParaRPr lang="en-US" altLang="ko-KR" dirty="0"/>
          </a:p>
          <a:p>
            <a:r>
              <a:rPr lang="en-US" altLang="ko-KR" sz="1400" dirty="0"/>
              <a:t>Flask(back end)</a:t>
            </a:r>
          </a:p>
          <a:p>
            <a:endParaRPr lang="en-US" altLang="ko-KR" sz="1400" dirty="0"/>
          </a:p>
          <a:p>
            <a:r>
              <a:rPr lang="en-US" altLang="ko-KR" sz="1400" dirty="0"/>
              <a:t>React(front end)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3397D5-390B-8A3E-C8B2-9E90353A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053363"/>
            <a:ext cx="1299446" cy="1137015"/>
          </a:xfrm>
          <a:prstGeom prst="rect">
            <a:avLst/>
          </a:prstGeom>
        </p:spPr>
      </p:pic>
      <p:pic>
        <p:nvPicPr>
          <p:cNvPr id="2050" name="Picture 2" descr="Flask] #1 Flask 시작하기 with MAC">
            <a:extLst>
              <a:ext uri="{FF2B5EF4-FFF2-40B4-BE49-F238E27FC236}">
                <a16:creationId xmlns:a16="http://schemas.microsoft.com/office/drawing/2014/main" id="{0114A702-26B6-3D28-5383-2C994A5EF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571750"/>
            <a:ext cx="2343441" cy="131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act 18 버전의 실상을 파헤치다. - 오픈소스컨설팅 테크블로그">
            <a:extLst>
              <a:ext uri="{FF2B5EF4-FFF2-40B4-BE49-F238E27FC236}">
                <a16:creationId xmlns:a16="http://schemas.microsoft.com/office/drawing/2014/main" id="{6F03A210-C629-B292-1E95-F63E10A9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3" y="2543590"/>
            <a:ext cx="2849964" cy="132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5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979712" y="411510"/>
            <a:ext cx="691276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전체 연구 내용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9CAC2-8B65-A805-4774-C25BE78249BF}"/>
              </a:ext>
            </a:extLst>
          </p:cNvPr>
          <p:cNvSpPr txBox="1"/>
          <p:nvPr/>
        </p:nvSpPr>
        <p:spPr>
          <a:xfrm>
            <a:off x="539552" y="68403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6CD459-8531-95D7-C965-948146FA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94" y="1798300"/>
            <a:ext cx="2046371" cy="1618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47256E-5E4C-771F-583A-E9880DD1B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654854"/>
            <a:ext cx="1291403" cy="1833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0A852-F042-C818-910C-810C06454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49" y="2050959"/>
            <a:ext cx="1511300" cy="1028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676C68-E700-7C5F-B8A8-B56DB4F7B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91" y="2131921"/>
            <a:ext cx="1133475" cy="86677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F102CEB-0C2F-057D-D13E-05F027C1D51C}"/>
              </a:ext>
            </a:extLst>
          </p:cNvPr>
          <p:cNvCxnSpPr/>
          <p:nvPr/>
        </p:nvCxnSpPr>
        <p:spPr>
          <a:xfrm>
            <a:off x="2843808" y="2607753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7BBC1B9-80F8-583E-1068-F7D9BC390404}"/>
              </a:ext>
            </a:extLst>
          </p:cNvPr>
          <p:cNvCxnSpPr/>
          <p:nvPr/>
        </p:nvCxnSpPr>
        <p:spPr>
          <a:xfrm>
            <a:off x="6804248" y="2607753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625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979712" y="411510"/>
            <a:ext cx="691276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전체 연구 내용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9CAC2-8B65-A805-4774-C25BE78249BF}"/>
              </a:ext>
            </a:extLst>
          </p:cNvPr>
          <p:cNvSpPr txBox="1"/>
          <p:nvPr/>
        </p:nvSpPr>
        <p:spPr>
          <a:xfrm>
            <a:off x="539552" y="68403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프론트 엔드 </a:t>
            </a:r>
            <a:r>
              <a:rPr lang="en-US" altLang="ko-KR" dirty="0"/>
              <a:t>(React)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40C37-AC16-183A-6191-26F4EE7401EB}"/>
              </a:ext>
            </a:extLst>
          </p:cNvPr>
          <p:cNvSpPr txBox="1"/>
          <p:nvPr/>
        </p:nvSpPr>
        <p:spPr>
          <a:xfrm>
            <a:off x="758397" y="1609278"/>
            <a:ext cx="3852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Front End Server </a:t>
            </a:r>
            <a:r>
              <a:rPr lang="ko-KR" altLang="en-US" sz="1400" dirty="0"/>
              <a:t>구축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이미지 입출력 구현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496B80-1C7F-352D-8A5A-70FCF063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935563"/>
            <a:ext cx="4591470" cy="32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3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979712" y="411510"/>
            <a:ext cx="691276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전체 연구 내용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9CAC2-8B65-A805-4774-C25BE78249BF}"/>
              </a:ext>
            </a:extLst>
          </p:cNvPr>
          <p:cNvSpPr txBox="1"/>
          <p:nvPr/>
        </p:nvSpPr>
        <p:spPr>
          <a:xfrm>
            <a:off x="539552" y="68403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(Flask)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40C37-AC16-183A-6191-26F4EE7401EB}"/>
              </a:ext>
            </a:extLst>
          </p:cNvPr>
          <p:cNvSpPr txBox="1"/>
          <p:nvPr/>
        </p:nvSpPr>
        <p:spPr>
          <a:xfrm>
            <a:off x="755576" y="1545031"/>
            <a:ext cx="44534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HTTP Method </a:t>
            </a:r>
            <a:r>
              <a:rPr lang="ko-KR" altLang="en-US" sz="1400" dirty="0"/>
              <a:t>요청 처리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트레이닝 한 모델을 서버에 적재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생성된 이미지를 데이터 베이스에 저장</a:t>
            </a:r>
            <a:r>
              <a:rPr lang="en-US" altLang="ko-KR" sz="1400" dirty="0"/>
              <a:t>(MYSQL)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ko-KR" altLang="en-US" sz="1400" dirty="0"/>
          </a:p>
        </p:txBody>
      </p:sp>
      <p:pic>
        <p:nvPicPr>
          <p:cNvPr id="3" name="Picture 2" descr="Flask] #1 Flask 시작하기 with MAC">
            <a:extLst>
              <a:ext uri="{FF2B5EF4-FFF2-40B4-BE49-F238E27FC236}">
                <a16:creationId xmlns:a16="http://schemas.microsoft.com/office/drawing/2014/main" id="{F25A4A1D-1B72-C33A-9BAC-10837EA5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21" y="2045929"/>
            <a:ext cx="1218403" cy="68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act 18 버전의 실상을 파헤치다. - 오픈소스컨설팅 테크블로그">
            <a:extLst>
              <a:ext uri="{FF2B5EF4-FFF2-40B4-BE49-F238E27FC236}">
                <a16:creationId xmlns:a16="http://schemas.microsoft.com/office/drawing/2014/main" id="{88CAA46B-63A4-E752-35D8-D4EDF4EBA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038261"/>
            <a:ext cx="1462589" cy="68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D4EF2E-EE35-113B-EC81-730A15CA6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811621"/>
            <a:ext cx="676701" cy="77736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602771-B1D8-4989-F483-AC04AF2ABDEB}"/>
              </a:ext>
            </a:extLst>
          </p:cNvPr>
          <p:cNvCxnSpPr/>
          <p:nvPr/>
        </p:nvCxnSpPr>
        <p:spPr>
          <a:xfrm flipV="1">
            <a:off x="5701867" y="1560948"/>
            <a:ext cx="576066" cy="54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639054-8A31-B03E-1679-FD5D99E83420}"/>
              </a:ext>
            </a:extLst>
          </p:cNvPr>
          <p:cNvCxnSpPr>
            <a:endCxn id="3" idx="0"/>
          </p:cNvCxnSpPr>
          <p:nvPr/>
        </p:nvCxnSpPr>
        <p:spPr>
          <a:xfrm>
            <a:off x="7170021" y="1518331"/>
            <a:ext cx="609202" cy="527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Amazon RDS for MySQL – Amazon Web Services(AWS)">
            <a:extLst>
              <a:ext uri="{FF2B5EF4-FFF2-40B4-BE49-F238E27FC236}">
                <a16:creationId xmlns:a16="http://schemas.microsoft.com/office/drawing/2014/main" id="{0E8992AE-EC37-1F1B-5BFE-A317F5996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13" y="3196491"/>
            <a:ext cx="1231187" cy="6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C78DBE-BD12-D0E6-99A1-E540F9CCD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01" y="3156498"/>
            <a:ext cx="1104444" cy="780728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50B7E60-4818-8AE2-9650-556B074378A6}"/>
              </a:ext>
            </a:extLst>
          </p:cNvPr>
          <p:cNvCxnSpPr>
            <a:stCxn id="3" idx="2"/>
            <a:endCxn id="19" idx="0"/>
          </p:cNvCxnSpPr>
          <p:nvPr/>
        </p:nvCxnSpPr>
        <p:spPr>
          <a:xfrm flipH="1">
            <a:off x="7601123" y="2727456"/>
            <a:ext cx="178100" cy="429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383E9C-CA7B-5675-C721-88F4FE9E5038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161035" y="2607754"/>
            <a:ext cx="887866" cy="93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309D6C2-C13E-8031-5CC9-9F44867FF344}"/>
              </a:ext>
            </a:extLst>
          </p:cNvPr>
          <p:cNvCxnSpPr>
            <a:endCxn id="1026" idx="3"/>
          </p:cNvCxnSpPr>
          <p:nvPr/>
        </p:nvCxnSpPr>
        <p:spPr>
          <a:xfrm flipH="1" flipV="1">
            <a:off x="6372200" y="3515082"/>
            <a:ext cx="676701" cy="17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11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475656" y="411510"/>
            <a:ext cx="74168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시연 영상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pic>
        <p:nvPicPr>
          <p:cNvPr id="9" name="bandicam 2022-12-04 21-09-34-443">
            <a:hlinkClick r:id="" action="ppaction://media"/>
            <a:extLst>
              <a:ext uri="{FF2B5EF4-FFF2-40B4-BE49-F238E27FC236}">
                <a16:creationId xmlns:a16="http://schemas.microsoft.com/office/drawing/2014/main" id="{4C8DAC6A-E74C-739F-4055-B7AEAAD029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763290"/>
            <a:ext cx="6253579" cy="35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475656" y="411510"/>
            <a:ext cx="74168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아쉬운 점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026CD-C50E-9910-CF6E-25BC9D1C7E95}"/>
              </a:ext>
            </a:extLst>
          </p:cNvPr>
          <p:cNvSpPr txBox="1"/>
          <p:nvPr/>
        </p:nvSpPr>
        <p:spPr>
          <a:xfrm>
            <a:off x="899592" y="1131590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트레이닝이 너무 오래 걸리고 구글 </a:t>
            </a:r>
            <a:r>
              <a:rPr lang="ko-KR" altLang="en-US" dirty="0" err="1"/>
              <a:t>코렙</a:t>
            </a:r>
            <a:r>
              <a:rPr lang="en-US" altLang="ko-KR" dirty="0"/>
              <a:t>pro+</a:t>
            </a:r>
            <a:r>
              <a:rPr lang="ko-KR" altLang="en-US" dirty="0"/>
              <a:t>를 결제했으나 감당이 </a:t>
            </a:r>
            <a:r>
              <a:rPr lang="ko-KR" altLang="en-US" dirty="0" err="1"/>
              <a:t>안될만큼의</a:t>
            </a:r>
            <a:r>
              <a:rPr lang="ko-KR" altLang="en-US" dirty="0"/>
              <a:t> 트레이닝이 필요해서 결과가 제대로 </a:t>
            </a:r>
            <a:r>
              <a:rPr lang="ko-KR" altLang="en-US" dirty="0" err="1"/>
              <a:t>안나왔습니다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69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899592" y="411510"/>
            <a:ext cx="799288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출처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7531A-0173-E0EF-EEFC-252947B03BDD}"/>
              </a:ext>
            </a:extLst>
          </p:cNvPr>
          <p:cNvSpPr txBox="1"/>
          <p:nvPr/>
        </p:nvSpPr>
        <p:spPr>
          <a:xfrm>
            <a:off x="755576" y="843557"/>
            <a:ext cx="784887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https://www.samsungsds.com/kr/insights/generative-adversarial-network-ai-2.html GAN </a:t>
            </a:r>
            <a:r>
              <a:rPr lang="ko-KR" altLang="en-US" sz="1400" dirty="0"/>
              <a:t>설명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https://arxiv.org/abs/1703.10593 Cycle GAN </a:t>
            </a:r>
            <a:r>
              <a:rPr lang="ko-KR" altLang="en-US" dirty="0"/>
              <a:t>논문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https://github.com/taki0112/UGATIT U-GAT-IT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https://arxiv.org/abs/1907.10830 U-GAT-IT </a:t>
            </a:r>
            <a:r>
              <a:rPr lang="ko-KR" altLang="en-US" dirty="0"/>
              <a:t>논문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https://yun905.tistory.com/46 U-GAT-IT </a:t>
            </a:r>
            <a:r>
              <a:rPr lang="ko-KR" altLang="en-US" dirty="0"/>
              <a:t>논문 리뷰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593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4795" y="1976522"/>
            <a:ext cx="2414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이롭게 바탕체 Medium" pitchFamily="50" charset="-127"/>
                <a:ea typeface="이롭게 바탕체 Medium" pitchFamily="50" charset="-127"/>
              </a:rPr>
              <a:t>감사합니다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671900" y="2499742"/>
            <a:ext cx="18002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2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551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51520" y="411510"/>
            <a:ext cx="864096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5296" y="719040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Contents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2" y="1347317"/>
            <a:ext cx="5544616" cy="312572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24000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주제 선정 이유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 marL="342900" indent="-324000">
              <a:lnSpc>
                <a:spcPct val="110000"/>
              </a:lnSpc>
              <a:buFont typeface="Arial" pitchFamily="34" charset="0"/>
              <a:buChar char="•"/>
            </a:pP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 marL="342900" indent="-324000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관련 연구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 marL="342900" indent="-324000">
              <a:lnSpc>
                <a:spcPct val="110000"/>
              </a:lnSpc>
              <a:buFont typeface="Arial" pitchFamily="34" charset="0"/>
              <a:buChar char="•"/>
            </a:pP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 marL="342900" indent="-324000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전체 연구 내용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 marL="342900" indent="-324000">
              <a:lnSpc>
                <a:spcPct val="110000"/>
              </a:lnSpc>
              <a:buFont typeface="Arial" pitchFamily="34" charset="0"/>
              <a:buChar char="•"/>
            </a:pP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 marL="342900" indent="-324000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시연 영상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 marL="342900" indent="-324000">
              <a:lnSpc>
                <a:spcPct val="110000"/>
              </a:lnSpc>
              <a:buFont typeface="Arial" pitchFamily="34" charset="0"/>
              <a:buChar char="•"/>
            </a:pP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 marL="342900" indent="-324000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출처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4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979712" y="411510"/>
            <a:ext cx="691276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주제 선정 이유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99592" y="771550"/>
            <a:ext cx="7200800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관심 분야는 </a:t>
            </a:r>
            <a:r>
              <a:rPr lang="en-US" altLang="ko-KR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AI (</a:t>
            </a:r>
            <a:r>
              <a:rPr lang="ko-KR" altLang="en-US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석사는 </a:t>
            </a:r>
            <a:r>
              <a:rPr lang="en-US" altLang="ko-KR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취업에 도움이 </a:t>
            </a:r>
            <a:r>
              <a:rPr lang="ko-KR" altLang="en-US" dirty="0" err="1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될만한</a:t>
            </a:r>
            <a:r>
              <a:rPr lang="ko-KR" altLang="en-US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 프로젝트를 하고싶다</a:t>
            </a:r>
            <a:r>
              <a:rPr lang="en-US" altLang="ko-KR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AI </a:t>
            </a:r>
            <a:r>
              <a:rPr lang="ko-KR" altLang="en-US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서비스를 해보자</a:t>
            </a:r>
            <a:r>
              <a:rPr lang="en-US" altLang="ko-KR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!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고양이 사진을 고양이 </a:t>
            </a:r>
            <a:r>
              <a:rPr lang="ko-KR" altLang="en-US" dirty="0" err="1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이모티콘으로</a:t>
            </a:r>
            <a:r>
              <a:rPr lang="ko-KR" altLang="en-US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 바꾸는 주제</a:t>
            </a:r>
            <a:endParaRPr lang="en-US" altLang="ko-KR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이롭게 바탕체 Medium" pitchFamily="50" charset="-127"/>
                <a:ea typeface="이롭게 바탕체 Medium" pitchFamily="50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0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403648" y="411510"/>
            <a:ext cx="748883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이롭게 바탕체 Medium" pitchFamily="50" charset="-127"/>
                <a:ea typeface="이롭게 바탕체 Medium" pitchFamily="50" charset="-127"/>
              </a:rPr>
              <a:t>관련 연구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3E4EC-A612-C396-9FAC-7B8358EA4573}"/>
              </a:ext>
            </a:extLst>
          </p:cNvPr>
          <p:cNvSpPr txBox="1"/>
          <p:nvPr/>
        </p:nvSpPr>
        <p:spPr>
          <a:xfrm>
            <a:off x="755576" y="766034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GAN(Generative Adversarial Network)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73FAD-FF62-271E-C8B9-5240754AA920}"/>
              </a:ext>
            </a:extLst>
          </p:cNvPr>
          <p:cNvSpPr txBox="1"/>
          <p:nvPr/>
        </p:nvSpPr>
        <p:spPr>
          <a:xfrm>
            <a:off x="836092" y="1427754"/>
            <a:ext cx="7687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이미지를 생성하는 </a:t>
            </a:r>
            <a:r>
              <a:rPr lang="en-US" altLang="ko-KR" dirty="0"/>
              <a:t>generator </a:t>
            </a:r>
            <a:r>
              <a:rPr lang="ko-KR" altLang="en-US" dirty="0"/>
              <a:t>모델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이미지가 가짜인지 구분하는 </a:t>
            </a:r>
            <a:r>
              <a:rPr lang="en-US" altLang="ko-KR" dirty="0"/>
              <a:t>discriminator</a:t>
            </a:r>
            <a:r>
              <a:rPr lang="ko-KR" altLang="en-US" dirty="0"/>
              <a:t>모델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두 모델을 계속 경쟁시켜서 진짜 같은 가짜 이미지를 만드는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8C30F-E450-EA43-D317-DD6A1357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936563"/>
            <a:ext cx="3528392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56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403648" y="411510"/>
            <a:ext cx="748883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이롭게 바탕체 Medium" pitchFamily="50" charset="-127"/>
                <a:ea typeface="이롭게 바탕체 Medium" pitchFamily="50" charset="-127"/>
              </a:rPr>
              <a:t>관련 연구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3E4EC-A612-C396-9FAC-7B8358EA4573}"/>
              </a:ext>
            </a:extLst>
          </p:cNvPr>
          <p:cNvSpPr txBox="1"/>
          <p:nvPr/>
        </p:nvSpPr>
        <p:spPr>
          <a:xfrm>
            <a:off x="755576" y="766034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Cycle GAN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73FAD-FF62-271E-C8B9-5240754AA920}"/>
              </a:ext>
            </a:extLst>
          </p:cNvPr>
          <p:cNvSpPr txBox="1"/>
          <p:nvPr/>
        </p:nvSpPr>
        <p:spPr>
          <a:xfrm>
            <a:off x="836092" y="1474255"/>
            <a:ext cx="7687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 </a:t>
            </a:r>
            <a:r>
              <a:rPr lang="ko-KR" altLang="en-US" dirty="0"/>
              <a:t>데이터에서 </a:t>
            </a:r>
            <a:r>
              <a:rPr lang="en-US" altLang="ko-KR" dirty="0"/>
              <a:t>Y </a:t>
            </a:r>
            <a:r>
              <a:rPr lang="ko-KR" altLang="en-US" dirty="0"/>
              <a:t>데이터로의 변환은 보통 </a:t>
            </a:r>
            <a:r>
              <a:rPr lang="en-US" altLang="ko-KR" dirty="0"/>
              <a:t>unpaired</a:t>
            </a:r>
            <a:r>
              <a:rPr lang="ko-KR" altLang="en-US" dirty="0"/>
              <a:t>한 데이터들만 있다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 </a:t>
            </a:r>
            <a:r>
              <a:rPr lang="ko-KR" altLang="en-US" dirty="0"/>
              <a:t>도메인 데이터 세트와 </a:t>
            </a:r>
            <a:r>
              <a:rPr lang="en-US" altLang="ko-KR" dirty="0"/>
              <a:t>Y </a:t>
            </a:r>
            <a:r>
              <a:rPr lang="ko-KR" altLang="en-US" dirty="0"/>
              <a:t>도메인 데이터 세트를 이용해 두 </a:t>
            </a:r>
            <a:r>
              <a:rPr lang="ko-KR" altLang="en-US" dirty="0" err="1"/>
              <a:t>도메인간에</a:t>
            </a:r>
            <a:r>
              <a:rPr lang="ko-KR" altLang="en-US" dirty="0"/>
              <a:t> 이미지를 </a:t>
            </a:r>
            <a:r>
              <a:rPr lang="ko-KR" altLang="en-US" dirty="0" err="1"/>
              <a:t>변환하는법을</a:t>
            </a:r>
            <a:r>
              <a:rPr lang="ko-KR" altLang="en-US" dirty="0"/>
              <a:t> 학습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D7C9DB-B1FB-57BC-FB1F-C23F7FD8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2768699"/>
            <a:ext cx="62198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979712" y="411510"/>
            <a:ext cx="691276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전체 연구 내용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03874-0D08-F852-7BB0-EB70E753DE1F}"/>
              </a:ext>
            </a:extLst>
          </p:cNvPr>
          <p:cNvSpPr txBox="1"/>
          <p:nvPr/>
        </p:nvSpPr>
        <p:spPr>
          <a:xfrm>
            <a:off x="629562" y="71164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모델</a:t>
            </a:r>
            <a:r>
              <a:rPr lang="en-US" altLang="ko-KR" dirty="0"/>
              <a:t>: U-GAT-IT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B7DDB-5EE0-0026-3E7C-FA643B958B50}"/>
              </a:ext>
            </a:extLst>
          </p:cNvPr>
          <p:cNvSpPr txBox="1"/>
          <p:nvPr/>
        </p:nvSpPr>
        <p:spPr>
          <a:xfrm>
            <a:off x="776585" y="1419224"/>
            <a:ext cx="789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UNSUPERVISED GENERATIVE ATTENTIONAL NETWORKS WITH ADAPTIVE LAYER-INTANCE NORMALIZATION FOR IMAGE-TO-IMAGE TRANSLATION</a:t>
            </a:r>
            <a:endParaRPr lang="ko-KR" altLang="en-US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8FAB0C9-44B0-2612-631D-D14591B79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529" y="2787774"/>
            <a:ext cx="5314910" cy="159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82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979712" y="411510"/>
            <a:ext cx="691276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전체 연구 내용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03874-0D08-F852-7BB0-EB70E753DE1F}"/>
              </a:ext>
            </a:extLst>
          </p:cNvPr>
          <p:cNvSpPr txBox="1"/>
          <p:nvPr/>
        </p:nvSpPr>
        <p:spPr>
          <a:xfrm>
            <a:off x="629562" y="66442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U-GAT-IT </a:t>
            </a:r>
            <a:r>
              <a:rPr lang="ko-KR" altLang="en-US" dirty="0"/>
              <a:t>특징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7A4CF6-58CD-E6EE-94D0-42AA78FC8C2B}"/>
              </a:ext>
            </a:extLst>
          </p:cNvPr>
          <p:cNvSpPr txBox="1"/>
          <p:nvPr/>
        </p:nvSpPr>
        <p:spPr>
          <a:xfrm>
            <a:off x="1295636" y="1921105"/>
            <a:ext cx="6552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의 마지막에 붙은 </a:t>
            </a:r>
            <a:r>
              <a:rPr lang="en-US" altLang="ko-KR" dirty="0"/>
              <a:t>classifier</a:t>
            </a:r>
            <a:r>
              <a:rPr lang="ko-KR" altLang="en-US" dirty="0"/>
              <a:t>가 </a:t>
            </a:r>
            <a:r>
              <a:rPr lang="en-US" altLang="ko-KR" dirty="0"/>
              <a:t>class score</a:t>
            </a:r>
            <a:r>
              <a:rPr lang="ko-KR" altLang="en-US" dirty="0"/>
              <a:t>를 </a:t>
            </a:r>
            <a:r>
              <a:rPr lang="ko-KR" altLang="en-US" dirty="0" err="1"/>
              <a:t>낼때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weigh</a:t>
            </a:r>
            <a:r>
              <a:rPr lang="ko-KR" altLang="en-US" dirty="0"/>
              <a:t>값을 보면 어떤 </a:t>
            </a:r>
            <a:r>
              <a:rPr lang="en-US" altLang="ko-KR" dirty="0"/>
              <a:t>feature map</a:t>
            </a:r>
            <a:r>
              <a:rPr lang="ko-KR" altLang="en-US" dirty="0"/>
              <a:t>이 그 </a:t>
            </a:r>
            <a:r>
              <a:rPr lang="en-US" altLang="ko-KR" dirty="0"/>
              <a:t>score</a:t>
            </a:r>
            <a:r>
              <a:rPr lang="ko-KR" altLang="en-US" dirty="0"/>
              <a:t>에 가장 많이 기여했는가를 알아서 그 값과 </a:t>
            </a:r>
            <a:r>
              <a:rPr lang="en-US" altLang="ko-KR" dirty="0"/>
              <a:t>feature map</a:t>
            </a:r>
            <a:r>
              <a:rPr lang="ko-KR" altLang="en-US" dirty="0"/>
              <a:t>을 곱하면 </a:t>
            </a:r>
            <a:r>
              <a:rPr lang="en-US" altLang="ko-KR" dirty="0"/>
              <a:t>attention map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C7A7-A31A-9B99-1CCC-DF41147C00FA}"/>
              </a:ext>
            </a:extLst>
          </p:cNvPr>
          <p:cNvSpPr txBox="1"/>
          <p:nvPr/>
        </p:nvSpPr>
        <p:spPr>
          <a:xfrm>
            <a:off x="773578" y="106511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Attention module(CAM)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66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979712" y="411510"/>
            <a:ext cx="691276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전체 연구 내용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03874-0D08-F852-7BB0-EB70E753DE1F}"/>
              </a:ext>
            </a:extLst>
          </p:cNvPr>
          <p:cNvSpPr txBox="1"/>
          <p:nvPr/>
        </p:nvSpPr>
        <p:spPr>
          <a:xfrm>
            <a:off x="629562" y="66442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U-GAT-IT </a:t>
            </a:r>
            <a:r>
              <a:rPr lang="ko-KR" altLang="en-US" dirty="0"/>
              <a:t>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C7A7-A31A-9B99-1CCC-DF41147C00FA}"/>
              </a:ext>
            </a:extLst>
          </p:cNvPr>
          <p:cNvSpPr txBox="1"/>
          <p:nvPr/>
        </p:nvSpPr>
        <p:spPr>
          <a:xfrm>
            <a:off x="773578" y="106511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Attention module(CAM)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F7A304-34FE-B591-2552-A625FB46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60" y="520405"/>
            <a:ext cx="3384376" cy="2111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024B-D92E-66FF-A26B-F495D5802A2A}"/>
              </a:ext>
            </a:extLst>
          </p:cNvPr>
          <p:cNvSpPr txBox="1"/>
          <p:nvPr/>
        </p:nvSpPr>
        <p:spPr>
          <a:xfrm>
            <a:off x="827584" y="1548831"/>
            <a:ext cx="44644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Generator</a:t>
            </a:r>
            <a:r>
              <a:rPr lang="ko-KR" altLang="en-US" sz="1400" dirty="0"/>
              <a:t>는 </a:t>
            </a:r>
            <a:r>
              <a:rPr lang="en-US" altLang="ko-KR" sz="1400" dirty="0"/>
              <a:t>encoder</a:t>
            </a:r>
            <a:r>
              <a:rPr lang="ko-KR" altLang="en-US" sz="1400" dirty="0"/>
              <a:t>와 </a:t>
            </a:r>
            <a:r>
              <a:rPr lang="en-US" altLang="ko-KR" sz="1400" dirty="0"/>
              <a:t>decoder</a:t>
            </a:r>
            <a:r>
              <a:rPr lang="ko-KR" altLang="en-US" sz="1400" dirty="0"/>
              <a:t>로 구분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Encoder</a:t>
            </a:r>
            <a:r>
              <a:rPr lang="ko-KR" altLang="en-US" sz="1400" dirty="0"/>
              <a:t>는 추출한 </a:t>
            </a:r>
            <a:r>
              <a:rPr lang="en-US" altLang="ko-KR" sz="1400" dirty="0"/>
              <a:t>feature map</a:t>
            </a:r>
            <a:r>
              <a:rPr lang="ko-KR" altLang="en-US" sz="1400" dirty="0"/>
              <a:t>과 </a:t>
            </a:r>
            <a:r>
              <a:rPr lang="en-US" altLang="ko-KR" sz="1400" dirty="0"/>
              <a:t>attention</a:t>
            </a:r>
            <a:r>
              <a:rPr lang="ko-KR" altLang="en-US" sz="1400" dirty="0"/>
              <a:t>과 곱해져서 </a:t>
            </a:r>
            <a:r>
              <a:rPr lang="en-US" altLang="ko-KR" sz="1400" dirty="0" err="1"/>
              <a:t>Dcoder</a:t>
            </a:r>
            <a:r>
              <a:rPr lang="ko-KR" altLang="en-US" sz="1400" dirty="0"/>
              <a:t>의 </a:t>
            </a:r>
            <a:r>
              <a:rPr lang="en-US" altLang="ko-KR" sz="1400" dirty="0"/>
              <a:t>input</a:t>
            </a:r>
            <a:r>
              <a:rPr lang="ko-KR" altLang="en-US" sz="1400" dirty="0"/>
              <a:t>으로 </a:t>
            </a:r>
            <a:r>
              <a:rPr lang="ko-KR" altLang="en-US" sz="1400" dirty="0" err="1"/>
              <a:t>들어감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Discriminator</a:t>
            </a:r>
            <a:r>
              <a:rPr lang="ko-KR" altLang="en-US" sz="1400" dirty="0"/>
              <a:t>는 </a:t>
            </a:r>
            <a:r>
              <a:rPr lang="en-US" altLang="ko-KR" sz="1400" dirty="0"/>
              <a:t>encode</a:t>
            </a:r>
            <a:r>
              <a:rPr lang="ko-KR" altLang="en-US" sz="1400" dirty="0"/>
              <a:t>와 </a:t>
            </a:r>
            <a:r>
              <a:rPr lang="en-US" altLang="ko-KR" sz="1400" dirty="0"/>
              <a:t>classifier</a:t>
            </a:r>
            <a:r>
              <a:rPr lang="ko-KR" altLang="en-US" sz="1400" dirty="0"/>
              <a:t>로 구분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Encoder</a:t>
            </a:r>
            <a:r>
              <a:rPr lang="ko-KR" altLang="en-US" sz="1400" dirty="0"/>
              <a:t>가 만든 </a:t>
            </a:r>
            <a:r>
              <a:rPr lang="en-US" altLang="ko-KR" sz="1400" dirty="0"/>
              <a:t>feature map</a:t>
            </a:r>
            <a:r>
              <a:rPr lang="ko-KR" altLang="en-US" sz="1400" dirty="0"/>
              <a:t>과 </a:t>
            </a:r>
            <a:r>
              <a:rPr lang="en-US" altLang="ko-KR" sz="1400" dirty="0"/>
              <a:t>auxiliary classifier</a:t>
            </a:r>
            <a:r>
              <a:rPr lang="ko-KR" altLang="en-US" sz="1400" dirty="0"/>
              <a:t>가 만든 </a:t>
            </a:r>
            <a:r>
              <a:rPr lang="en-US" altLang="ko-KR" sz="1400" dirty="0"/>
              <a:t>attention feature map</a:t>
            </a:r>
            <a:r>
              <a:rPr lang="ko-KR" altLang="en-US" sz="1400" dirty="0"/>
              <a:t>이 </a:t>
            </a:r>
            <a:r>
              <a:rPr lang="en-US" altLang="ko-KR" sz="1400" dirty="0"/>
              <a:t>classifier</a:t>
            </a:r>
            <a:r>
              <a:rPr lang="ko-KR" altLang="en-US" sz="1400" dirty="0"/>
              <a:t>의 </a:t>
            </a:r>
            <a:r>
              <a:rPr lang="en-US" altLang="ko-KR" sz="1400" dirty="0"/>
              <a:t>input</a:t>
            </a:r>
            <a:r>
              <a:rPr lang="ko-KR" altLang="en-US" sz="1400" dirty="0"/>
              <a:t>으로 </a:t>
            </a:r>
            <a:r>
              <a:rPr lang="ko-KR" altLang="en-US" sz="1400" dirty="0" err="1"/>
              <a:t>들어감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어느 부분이 중요한지 학습함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544D0A-384A-CCBD-BFC9-55C21083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704031"/>
            <a:ext cx="3247251" cy="18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5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51520" y="4731990"/>
            <a:ext cx="86409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1979712" y="411510"/>
            <a:ext cx="691276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1520" y="469510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76456" y="374623"/>
            <a:ext cx="216024" cy="73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227424"/>
            <a:ext cx="442849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롭게 바탕체 Medium" pitchFamily="50" charset="-127"/>
                <a:ea typeface="이롭게 바탕체 Medium" pitchFamily="50" charset="-127"/>
              </a:rPr>
              <a:t>전체 연구 내용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627534"/>
            <a:ext cx="8208912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600" dirty="0">
              <a:solidFill>
                <a:schemeClr val="tx1"/>
              </a:solidFill>
              <a:latin typeface="이롭게 바탕체 Medium" pitchFamily="50" charset="-127"/>
              <a:ea typeface="이롭게 바탕체 Medium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03874-0D08-F852-7BB0-EB70E753DE1F}"/>
              </a:ext>
            </a:extLst>
          </p:cNvPr>
          <p:cNvSpPr txBox="1"/>
          <p:nvPr/>
        </p:nvSpPr>
        <p:spPr>
          <a:xfrm>
            <a:off x="629562" y="66442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U-GAT-IT </a:t>
            </a:r>
            <a:r>
              <a:rPr lang="ko-KR" altLang="en-US" dirty="0"/>
              <a:t>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C7A7-A31A-9B99-1CCC-DF41147C00FA}"/>
              </a:ext>
            </a:extLst>
          </p:cNvPr>
          <p:cNvSpPr txBox="1"/>
          <p:nvPr/>
        </p:nvSpPr>
        <p:spPr>
          <a:xfrm>
            <a:off x="773578" y="1065110"/>
            <a:ext cx="509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en-US" altLang="ko-KR" b="1" dirty="0" err="1"/>
              <a:t>AdaLIN</a:t>
            </a:r>
            <a:r>
              <a:rPr lang="en-US" altLang="ko-KR" b="1" dirty="0"/>
              <a:t>(Adaptive Instance Normalization)</a:t>
            </a:r>
            <a:endParaRPr lang="ko-KR" altLang="en-US" dirty="0">
              <a:latin typeface="맑은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8024B-D92E-66FF-A26B-F495D5802A2A}"/>
              </a:ext>
            </a:extLst>
          </p:cNvPr>
          <p:cNvSpPr txBox="1"/>
          <p:nvPr/>
        </p:nvSpPr>
        <p:spPr>
          <a:xfrm>
            <a:off x="804324" y="1819869"/>
            <a:ext cx="80161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Layer normalization</a:t>
            </a:r>
            <a:r>
              <a:rPr lang="ko-KR" altLang="en-US" sz="1400" dirty="0"/>
              <a:t>과 </a:t>
            </a:r>
            <a:r>
              <a:rPr lang="en-US" altLang="ko-KR" sz="1400" dirty="0"/>
              <a:t>instance normalization</a:t>
            </a:r>
            <a:r>
              <a:rPr lang="ko-KR" altLang="en-US" sz="1400" dirty="0"/>
              <a:t>을 적절히 섞음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Layer normalization</a:t>
            </a:r>
            <a:r>
              <a:rPr lang="ko-KR" altLang="en-US" sz="1400" dirty="0"/>
              <a:t>은 </a:t>
            </a:r>
            <a:r>
              <a:rPr lang="en-US" altLang="ko-KR" sz="1400" dirty="0"/>
              <a:t>hidden layer </a:t>
            </a:r>
            <a:r>
              <a:rPr lang="ko-KR" altLang="en-US" sz="1400" dirty="0"/>
              <a:t>전체의 평균과 분산으로 </a:t>
            </a:r>
            <a:r>
              <a:rPr lang="en-US" altLang="ko-KR" sz="1400" dirty="0"/>
              <a:t>normalization</a:t>
            </a:r>
            <a:r>
              <a:rPr lang="ko-KR" altLang="en-US" sz="1400" dirty="0"/>
              <a:t>을 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instance normalization 1</a:t>
            </a:r>
            <a:r>
              <a:rPr lang="ko-KR" altLang="en-US" sz="1400" dirty="0"/>
              <a:t>개의 </a:t>
            </a:r>
            <a:r>
              <a:rPr lang="en-US" altLang="ko-KR" sz="1400" dirty="0"/>
              <a:t>batch</a:t>
            </a:r>
            <a:r>
              <a:rPr lang="ko-KR" altLang="en-US" sz="1400" dirty="0"/>
              <a:t>내의 각 </a:t>
            </a:r>
            <a:r>
              <a:rPr lang="en-US" altLang="ko-KR" sz="1400" dirty="0"/>
              <a:t>channel</a:t>
            </a:r>
            <a:r>
              <a:rPr lang="ko-KR" altLang="en-US" sz="1400" dirty="0"/>
              <a:t>마다 평균과 분산으로 </a:t>
            </a:r>
            <a:r>
              <a:rPr lang="en-US" altLang="ko-KR" sz="1400" dirty="0"/>
              <a:t>normalization</a:t>
            </a:r>
            <a:r>
              <a:rPr lang="ko-KR" altLang="en-US" sz="1400" dirty="0"/>
              <a:t>함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Attention </a:t>
            </a:r>
            <a:r>
              <a:rPr lang="ko-KR" altLang="en-US" sz="1400" dirty="0"/>
              <a:t>모델이 적절하게 변화의 양을 제어할 수 있게 </a:t>
            </a:r>
            <a:r>
              <a:rPr lang="ko-KR" altLang="en-US" sz="1400" dirty="0" err="1"/>
              <a:t>도와줌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29966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</TotalTime>
  <Words>451</Words>
  <Application>Microsoft Office PowerPoint</Application>
  <PresentationFormat>화면 슬라이드 쇼(16:9)</PresentationFormat>
  <Paragraphs>131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이롭게 바탕체 Medium</vt:lpstr>
      <vt:lpstr>Arial</vt:lpstr>
      <vt:lpstr>맑은고딕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 용재</cp:lastModifiedBy>
  <cp:revision>172</cp:revision>
  <dcterms:created xsi:type="dcterms:W3CDTF">2006-10-05T04:04:58Z</dcterms:created>
  <dcterms:modified xsi:type="dcterms:W3CDTF">2022-12-04T12:13:01Z</dcterms:modified>
</cp:coreProperties>
</file>